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76" r:id="rId8"/>
    <p:sldId id="262" r:id="rId9"/>
    <p:sldId id="263" r:id="rId10"/>
    <p:sldId id="264" r:id="rId11"/>
    <p:sldId id="265" r:id="rId12"/>
    <p:sldId id="266" r:id="rId13"/>
    <p:sldId id="267" r:id="rId14"/>
    <p:sldId id="268" r:id="rId15"/>
    <p:sldId id="272" r:id="rId16"/>
    <p:sldId id="269" r:id="rId17"/>
    <p:sldId id="270"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0E11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5" autoAdjust="0"/>
    <p:restoredTop sz="94677"/>
  </p:normalViewPr>
  <p:slideViewPr>
    <p:cSldViewPr snapToGrid="0">
      <p:cViewPr varScale="1">
        <p:scale>
          <a:sx n="144" d="100"/>
          <a:sy n="144" d="100"/>
        </p:scale>
        <p:origin x="20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2F990-E613-47EE-A01D-1FA45A811A17}" type="datetimeFigureOut">
              <a:rPr lang="en-US" smtClean="0"/>
              <a:t>6/28/24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1B80-CE34-4180-B8C9-259CFA65CA85}" type="slidenum">
              <a:rPr lang="en-US" smtClean="0"/>
              <a:t>‹#›</a:t>
            </a:fld>
            <a:endParaRPr lang="en-US"/>
          </a:p>
        </p:txBody>
      </p:sp>
    </p:spTree>
    <p:extLst>
      <p:ext uri="{BB962C8B-B14F-4D97-AF65-F5344CB8AC3E}">
        <p14:creationId xmlns:p14="http://schemas.microsoft.com/office/powerpoint/2010/main" val="261653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Lemon reached out to me to speak at </a:t>
            </a:r>
            <a:r>
              <a:rPr lang="en-US" dirty="0" err="1"/>
              <a:t>PubConf</a:t>
            </a:r>
            <a:r>
              <a:rPr lang="en-US" dirty="0"/>
              <a:t>, I though what any sensible person would think… Hell no I’m not going to do that!</a:t>
            </a:r>
          </a:p>
        </p:txBody>
      </p:sp>
      <p:sp>
        <p:nvSpPr>
          <p:cNvPr id="4" name="Slide Number Placeholder 3"/>
          <p:cNvSpPr>
            <a:spLocks noGrp="1"/>
          </p:cNvSpPr>
          <p:nvPr>
            <p:ph type="sldNum" sz="quarter" idx="5"/>
          </p:nvPr>
        </p:nvSpPr>
        <p:spPr/>
        <p:txBody>
          <a:bodyPr/>
          <a:lstStyle/>
          <a:p>
            <a:fld id="{B8BF1B80-CE34-4180-B8C9-259CFA65CA85}" type="slidenum">
              <a:rPr lang="en-US" smtClean="0"/>
              <a:t>1</a:t>
            </a:fld>
            <a:endParaRPr lang="en-US"/>
          </a:p>
        </p:txBody>
      </p:sp>
    </p:spTree>
    <p:extLst>
      <p:ext uri="{BB962C8B-B14F-4D97-AF65-F5344CB8AC3E}">
        <p14:creationId xmlns:p14="http://schemas.microsoft.com/office/powerpoint/2010/main" val="202098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highlight>
                  <a:srgbClr val="FFFFFF"/>
                </a:highlight>
                <a:latin typeface="Segoe UI" panose="020B0502040204020203" pitchFamily="34" charset="0"/>
              </a:rPr>
              <a:t>For example, we are building a geo-replication feature, and now I have to try and explain them that no, we can not give you 10 milliseconds of latency between Australia and Europe! I tried to put in the pull request to break the speed of light, but apparently we are not allowed to change the laws of physics.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10</a:t>
            </a:fld>
            <a:endParaRPr lang="en-US"/>
          </a:p>
        </p:txBody>
      </p:sp>
    </p:spTree>
    <p:extLst>
      <p:ext uri="{BB962C8B-B14F-4D97-AF65-F5344CB8AC3E}">
        <p14:creationId xmlns:p14="http://schemas.microsoft.com/office/powerpoint/2010/main" val="250549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great pastime of mine is getting on a customer call because they have seen a 5 second hiccup, and now they want to get a 70 page RCA, signed by Satya himself. Let’s replace all our customers with AI, so at least I know I can expect them to be hallucinating.</a:t>
            </a:r>
          </a:p>
        </p:txBody>
      </p:sp>
      <p:sp>
        <p:nvSpPr>
          <p:cNvPr id="4" name="Slide Number Placeholder 3"/>
          <p:cNvSpPr>
            <a:spLocks noGrp="1"/>
          </p:cNvSpPr>
          <p:nvPr>
            <p:ph type="sldNum" sz="quarter" idx="5"/>
          </p:nvPr>
        </p:nvSpPr>
        <p:spPr/>
        <p:txBody>
          <a:bodyPr/>
          <a:lstStyle/>
          <a:p>
            <a:fld id="{B8BF1B80-CE34-4180-B8C9-259CFA65CA85}" type="slidenum">
              <a:rPr lang="en-US" smtClean="0"/>
              <a:t>11</a:t>
            </a:fld>
            <a:endParaRPr lang="en-US"/>
          </a:p>
        </p:txBody>
      </p:sp>
    </p:spTree>
    <p:extLst>
      <p:ext uri="{BB962C8B-B14F-4D97-AF65-F5344CB8AC3E}">
        <p14:creationId xmlns:p14="http://schemas.microsoft.com/office/powerpoint/2010/main" val="428395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highlight>
                  <a:srgbClr val="FFFFFF"/>
                </a:highlight>
                <a:latin typeface="Segoe UI" panose="020B0502040204020203" pitchFamily="34" charset="0"/>
              </a:rPr>
              <a:t>And of course, then there is the community. Yes, that means all of you! You didn’t think you would get away so easily, now would you?</a:t>
            </a:r>
          </a:p>
        </p:txBody>
      </p:sp>
      <p:sp>
        <p:nvSpPr>
          <p:cNvPr id="4" name="Slide Number Placeholder 3"/>
          <p:cNvSpPr>
            <a:spLocks noGrp="1"/>
          </p:cNvSpPr>
          <p:nvPr>
            <p:ph type="sldNum" sz="quarter" idx="5"/>
          </p:nvPr>
        </p:nvSpPr>
        <p:spPr/>
        <p:txBody>
          <a:bodyPr/>
          <a:lstStyle/>
          <a:p>
            <a:fld id="{B8BF1B80-CE34-4180-B8C9-259CFA65CA85}" type="slidenum">
              <a:rPr lang="en-US" smtClean="0"/>
              <a:t>12</a:t>
            </a:fld>
            <a:endParaRPr lang="en-US"/>
          </a:p>
        </p:txBody>
      </p:sp>
    </p:spTree>
    <p:extLst>
      <p:ext uri="{BB962C8B-B14F-4D97-AF65-F5344CB8AC3E}">
        <p14:creationId xmlns:p14="http://schemas.microsoft.com/office/powerpoint/2010/main" val="1984348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as a speaker, there is nothing just like spending weeks on building a session, doing dry runs, fly over half the country or even world, spend an hour on stage giving all our best. And then, when it’s time for you to provide your feedback…</a:t>
            </a:r>
          </a:p>
        </p:txBody>
      </p:sp>
      <p:sp>
        <p:nvSpPr>
          <p:cNvPr id="4" name="Slide Number Placeholder 3"/>
          <p:cNvSpPr>
            <a:spLocks noGrp="1"/>
          </p:cNvSpPr>
          <p:nvPr>
            <p:ph type="sldNum" sz="quarter" idx="5"/>
          </p:nvPr>
        </p:nvSpPr>
        <p:spPr/>
        <p:txBody>
          <a:bodyPr/>
          <a:lstStyle/>
          <a:p>
            <a:fld id="{B8BF1B80-CE34-4180-B8C9-259CFA65CA85}" type="slidenum">
              <a:rPr lang="en-US" smtClean="0"/>
              <a:t>13</a:t>
            </a:fld>
            <a:endParaRPr lang="en-US"/>
          </a:p>
        </p:txBody>
      </p:sp>
    </p:spTree>
    <p:extLst>
      <p:ext uri="{BB962C8B-B14F-4D97-AF65-F5344CB8AC3E}">
        <p14:creationId xmlns:p14="http://schemas.microsoft.com/office/powerpoint/2010/main" val="1187807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give a negative rating because the temperature is not right! Look, I can’t help that the organizers decided to run this event on the surface of the sun. There is enough in my session for you to complain about without resorting to complaining about the climate.</a:t>
            </a:r>
          </a:p>
        </p:txBody>
      </p:sp>
      <p:sp>
        <p:nvSpPr>
          <p:cNvPr id="4" name="Slide Number Placeholder 3"/>
          <p:cNvSpPr>
            <a:spLocks noGrp="1"/>
          </p:cNvSpPr>
          <p:nvPr>
            <p:ph type="sldNum" sz="quarter" idx="5"/>
          </p:nvPr>
        </p:nvSpPr>
        <p:spPr/>
        <p:txBody>
          <a:bodyPr/>
          <a:lstStyle/>
          <a:p>
            <a:fld id="{B8BF1B80-CE34-4180-B8C9-259CFA65CA85}" type="slidenum">
              <a:rPr lang="en-US" smtClean="0"/>
              <a:t>14</a:t>
            </a:fld>
            <a:endParaRPr lang="en-US"/>
          </a:p>
        </p:txBody>
      </p:sp>
    </p:spTree>
    <p:extLst>
      <p:ext uri="{BB962C8B-B14F-4D97-AF65-F5344CB8AC3E}">
        <p14:creationId xmlns:p14="http://schemas.microsoft.com/office/powerpoint/2010/main" val="2326102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And why do you all think you can keep asking us for features that would make sense? Don’t you know I have Power BI reports to build? I don’t have time to look at these! Go build some more open source products and leave me alone.</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15</a:t>
            </a:fld>
            <a:endParaRPr lang="en-US"/>
          </a:p>
        </p:txBody>
      </p:sp>
    </p:spTree>
    <p:extLst>
      <p:ext uri="{BB962C8B-B14F-4D97-AF65-F5344CB8AC3E}">
        <p14:creationId xmlns:p14="http://schemas.microsoft.com/office/powerpoint/2010/main" val="3658497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me wrong though, I do love our community, and as Microsoft, I especially love our MVPs. I get to ask them for feedback, and share NDA information with them.</a:t>
            </a:r>
          </a:p>
        </p:txBody>
      </p:sp>
      <p:sp>
        <p:nvSpPr>
          <p:cNvPr id="4" name="Slide Number Placeholder 3"/>
          <p:cNvSpPr>
            <a:spLocks noGrp="1"/>
          </p:cNvSpPr>
          <p:nvPr>
            <p:ph type="sldNum" sz="quarter" idx="5"/>
          </p:nvPr>
        </p:nvSpPr>
        <p:spPr/>
        <p:txBody>
          <a:bodyPr/>
          <a:lstStyle/>
          <a:p>
            <a:fld id="{B8BF1B80-CE34-4180-B8C9-259CFA65CA85}" type="slidenum">
              <a:rPr lang="en-US" smtClean="0"/>
              <a:t>16</a:t>
            </a:fld>
            <a:endParaRPr lang="en-US"/>
          </a:p>
        </p:txBody>
      </p:sp>
    </p:spTree>
    <p:extLst>
      <p:ext uri="{BB962C8B-B14F-4D97-AF65-F5344CB8AC3E}">
        <p14:creationId xmlns:p14="http://schemas.microsoft.com/office/powerpoint/2010/main" val="4125683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they have the audacity to tell you that they are not even an MVP! So rude…</a:t>
            </a:r>
          </a:p>
        </p:txBody>
      </p:sp>
      <p:sp>
        <p:nvSpPr>
          <p:cNvPr id="4" name="Slide Number Placeholder 3"/>
          <p:cNvSpPr>
            <a:spLocks noGrp="1"/>
          </p:cNvSpPr>
          <p:nvPr>
            <p:ph type="sldNum" sz="quarter" idx="5"/>
          </p:nvPr>
        </p:nvSpPr>
        <p:spPr/>
        <p:txBody>
          <a:bodyPr/>
          <a:lstStyle/>
          <a:p>
            <a:fld id="{B8BF1B80-CE34-4180-B8C9-259CFA65CA85}" type="slidenum">
              <a:rPr lang="en-US" smtClean="0"/>
              <a:t>17</a:t>
            </a:fld>
            <a:endParaRPr lang="en-US"/>
          </a:p>
        </p:txBody>
      </p:sp>
    </p:spTree>
    <p:extLst>
      <p:ext uri="{BB962C8B-B14F-4D97-AF65-F5344CB8AC3E}">
        <p14:creationId xmlns:p14="http://schemas.microsoft.com/office/powerpoint/2010/main" val="373211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 have to go all Men in Black on him and erase his memory… Now, I don’t have a flashing light to erase any memories, but I do have other ways to make people forget things.</a:t>
            </a:r>
          </a:p>
        </p:txBody>
      </p:sp>
      <p:sp>
        <p:nvSpPr>
          <p:cNvPr id="4" name="Slide Number Placeholder 3"/>
          <p:cNvSpPr>
            <a:spLocks noGrp="1"/>
          </p:cNvSpPr>
          <p:nvPr>
            <p:ph type="sldNum" sz="quarter" idx="5"/>
          </p:nvPr>
        </p:nvSpPr>
        <p:spPr/>
        <p:txBody>
          <a:bodyPr/>
          <a:lstStyle/>
          <a:p>
            <a:fld id="{B8BF1B80-CE34-4180-B8C9-259CFA65CA85}" type="slidenum">
              <a:rPr lang="en-US" smtClean="0"/>
              <a:t>18</a:t>
            </a:fld>
            <a:endParaRPr lang="en-US"/>
          </a:p>
        </p:txBody>
      </p:sp>
    </p:spTree>
    <p:extLst>
      <p:ext uri="{BB962C8B-B14F-4D97-AF65-F5344CB8AC3E}">
        <p14:creationId xmlns:p14="http://schemas.microsoft.com/office/powerpoint/2010/main" val="368270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reminds me, Glenn, can you please order a couple of drinks for the both of us?</a:t>
            </a:r>
          </a:p>
        </p:txBody>
      </p:sp>
      <p:sp>
        <p:nvSpPr>
          <p:cNvPr id="4" name="Slide Number Placeholder 3"/>
          <p:cNvSpPr>
            <a:spLocks noGrp="1"/>
          </p:cNvSpPr>
          <p:nvPr>
            <p:ph type="sldNum" sz="quarter" idx="5"/>
          </p:nvPr>
        </p:nvSpPr>
        <p:spPr/>
        <p:txBody>
          <a:bodyPr/>
          <a:lstStyle/>
          <a:p>
            <a:fld id="{B8BF1B80-CE34-4180-B8C9-259CFA65CA85}" type="slidenum">
              <a:rPr lang="en-US" smtClean="0"/>
              <a:t>19</a:t>
            </a:fld>
            <a:endParaRPr lang="en-US"/>
          </a:p>
        </p:txBody>
      </p:sp>
    </p:spTree>
    <p:extLst>
      <p:ext uri="{BB962C8B-B14F-4D97-AF65-F5344CB8AC3E}">
        <p14:creationId xmlns:p14="http://schemas.microsoft.com/office/powerpoint/2010/main" val="405631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after having had a few drinks one evening… Yes, that one time I had a few drinks… Angelique convinced me to join, and as Todd has taught me, what you say when you are drunk, you have to do when you’re sober, that will teach me to keep my big mouth shut.</a:t>
            </a:r>
          </a:p>
        </p:txBody>
      </p:sp>
      <p:sp>
        <p:nvSpPr>
          <p:cNvPr id="4" name="Slide Number Placeholder 3"/>
          <p:cNvSpPr>
            <a:spLocks noGrp="1"/>
          </p:cNvSpPr>
          <p:nvPr>
            <p:ph type="sldNum" sz="quarter" idx="5"/>
          </p:nvPr>
        </p:nvSpPr>
        <p:spPr/>
        <p:txBody>
          <a:bodyPr/>
          <a:lstStyle/>
          <a:p>
            <a:fld id="{B8BF1B80-CE34-4180-B8C9-259CFA65CA85}" type="slidenum">
              <a:rPr lang="en-US" smtClean="0"/>
              <a:t>2</a:t>
            </a:fld>
            <a:endParaRPr lang="en-US"/>
          </a:p>
        </p:txBody>
      </p:sp>
    </p:spTree>
    <p:extLst>
      <p:ext uri="{BB962C8B-B14F-4D97-AF65-F5344CB8AC3E}">
        <p14:creationId xmlns:p14="http://schemas.microsoft.com/office/powerpoint/2010/main" val="6107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why I can’t wait for AI to take over. By the way, you might be thinking, am I not afraid of AI to take over my job? Nah, because for artificial intelligence to take over, there has to be some intelligence needed for the job first! Thank you!</a:t>
            </a:r>
          </a:p>
        </p:txBody>
      </p:sp>
      <p:sp>
        <p:nvSpPr>
          <p:cNvPr id="4" name="Slide Number Placeholder 3"/>
          <p:cNvSpPr>
            <a:spLocks noGrp="1"/>
          </p:cNvSpPr>
          <p:nvPr>
            <p:ph type="sldNum" sz="quarter" idx="5"/>
          </p:nvPr>
        </p:nvSpPr>
        <p:spPr/>
        <p:txBody>
          <a:bodyPr/>
          <a:lstStyle/>
          <a:p>
            <a:fld id="{B8BF1B80-CE34-4180-B8C9-259CFA65CA85}" type="slidenum">
              <a:rPr lang="en-US" smtClean="0"/>
              <a:t>20</a:t>
            </a:fld>
            <a:endParaRPr lang="en-US"/>
          </a:p>
        </p:txBody>
      </p:sp>
    </p:spTree>
    <p:extLst>
      <p:ext uri="{BB962C8B-B14F-4D97-AF65-F5344CB8AC3E}">
        <p14:creationId xmlns:p14="http://schemas.microsoft.com/office/powerpoint/2010/main" val="299939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here I was, thinking about what our world will look like in 2034, and so I started thinking about an ideal world… A world where I don’t have to interact with people!</a:t>
            </a:r>
          </a:p>
        </p:txBody>
      </p:sp>
      <p:sp>
        <p:nvSpPr>
          <p:cNvPr id="4" name="Slide Number Placeholder 3"/>
          <p:cNvSpPr>
            <a:spLocks noGrp="1"/>
          </p:cNvSpPr>
          <p:nvPr>
            <p:ph type="sldNum" sz="quarter" idx="5"/>
          </p:nvPr>
        </p:nvSpPr>
        <p:spPr/>
        <p:txBody>
          <a:bodyPr/>
          <a:lstStyle/>
          <a:p>
            <a:fld id="{B8BF1B80-CE34-4180-B8C9-259CFA65CA85}" type="slidenum">
              <a:rPr lang="en-US" smtClean="0"/>
              <a:t>3</a:t>
            </a:fld>
            <a:endParaRPr lang="en-US"/>
          </a:p>
        </p:txBody>
      </p:sp>
    </p:spTree>
    <p:extLst>
      <p:ext uri="{BB962C8B-B14F-4D97-AF65-F5344CB8AC3E}">
        <p14:creationId xmlns:p14="http://schemas.microsoft.com/office/powerpoint/2010/main" val="224828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AI is about to take over the world! As some of you might know, I am the program manager for Azure Service Bus, and not having to deal with people would make my life so much easier.</a:t>
            </a:r>
          </a:p>
        </p:txBody>
      </p:sp>
      <p:sp>
        <p:nvSpPr>
          <p:cNvPr id="4" name="Slide Number Placeholder 3"/>
          <p:cNvSpPr>
            <a:spLocks noGrp="1"/>
          </p:cNvSpPr>
          <p:nvPr>
            <p:ph type="sldNum" sz="quarter" idx="5"/>
          </p:nvPr>
        </p:nvSpPr>
        <p:spPr/>
        <p:txBody>
          <a:bodyPr/>
          <a:lstStyle/>
          <a:p>
            <a:fld id="{B8BF1B80-CE34-4180-B8C9-259CFA65CA85}" type="slidenum">
              <a:rPr lang="en-US" smtClean="0"/>
              <a:t>4</a:t>
            </a:fld>
            <a:endParaRPr lang="en-US"/>
          </a:p>
        </p:txBody>
      </p:sp>
    </p:spTree>
    <p:extLst>
      <p:ext uri="{BB962C8B-B14F-4D97-AF65-F5344CB8AC3E}">
        <p14:creationId xmlns:p14="http://schemas.microsoft.com/office/powerpoint/2010/main" val="4259261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we can finally get rid of our engineering team. Most of my day is making sure that my engineering team focus on building the features I tell them to, instead of silly stuff… like making sure our service keeps running without any interruptions. Don’t they know about all these GitHub issues we need to close?</a:t>
            </a:r>
          </a:p>
        </p:txBody>
      </p:sp>
      <p:sp>
        <p:nvSpPr>
          <p:cNvPr id="4" name="Slide Number Placeholder 3"/>
          <p:cNvSpPr>
            <a:spLocks noGrp="1"/>
          </p:cNvSpPr>
          <p:nvPr>
            <p:ph type="sldNum" sz="quarter" idx="5"/>
          </p:nvPr>
        </p:nvSpPr>
        <p:spPr/>
        <p:txBody>
          <a:bodyPr/>
          <a:lstStyle/>
          <a:p>
            <a:fld id="{B8BF1B80-CE34-4180-B8C9-259CFA65CA85}" type="slidenum">
              <a:rPr lang="en-US" smtClean="0"/>
              <a:t>5</a:t>
            </a:fld>
            <a:endParaRPr lang="en-US"/>
          </a:p>
        </p:txBody>
      </p:sp>
    </p:spTree>
    <p:extLst>
      <p:ext uri="{BB962C8B-B14F-4D97-AF65-F5344CB8AC3E}">
        <p14:creationId xmlns:p14="http://schemas.microsoft.com/office/powerpoint/2010/main" val="312604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I mean, all I am asking them is to build a distributed service, that can serve billions of request per month globally, with 99.99 </a:t>
            </a:r>
            <a:r>
              <a:rPr lang="en-US" b="0" i="0" dirty="0" err="1">
                <a:solidFill>
                  <a:srgbClr val="000000"/>
                </a:solidFill>
                <a:effectLst/>
                <a:highlight>
                  <a:srgbClr val="FFFFFF"/>
                </a:highlight>
                <a:latin typeface="Segoe UI" panose="020B0502040204020203" pitchFamily="34" charset="0"/>
              </a:rPr>
              <a:t>sla</a:t>
            </a:r>
            <a:r>
              <a:rPr lang="en-US" b="0" i="0" dirty="0">
                <a:solidFill>
                  <a:srgbClr val="000000"/>
                </a:solidFill>
                <a:effectLst/>
                <a:highlight>
                  <a:srgbClr val="FFFFFF"/>
                </a:highlight>
                <a:latin typeface="Segoe UI" panose="020B0502040204020203" pitchFamily="34" charset="0"/>
              </a:rPr>
              <a:t> and no data loss, and keep adding new features to this. How hard can it be! And yes, another thing that Todd has taught me, is that it’s okay to use </a:t>
            </a:r>
            <a:r>
              <a:rPr lang="en-US" b="0" i="0" dirty="0" err="1">
                <a:solidFill>
                  <a:srgbClr val="000000"/>
                </a:solidFill>
                <a:effectLst/>
                <a:highlight>
                  <a:srgbClr val="FFFFFF"/>
                </a:highlight>
                <a:latin typeface="Segoe UI" panose="020B0502040204020203" pitchFamily="34" charset="0"/>
              </a:rPr>
              <a:t>PubConf</a:t>
            </a:r>
            <a:r>
              <a:rPr lang="en-US" b="0" i="0" dirty="0">
                <a:solidFill>
                  <a:srgbClr val="000000"/>
                </a:solidFill>
                <a:effectLst/>
                <a:highlight>
                  <a:srgbClr val="FFFFFF"/>
                </a:highlight>
                <a:latin typeface="Segoe UI" panose="020B0502040204020203" pitchFamily="34" charset="0"/>
              </a:rPr>
              <a:t> to promote your own products.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6</a:t>
            </a:fld>
            <a:endParaRPr lang="en-US"/>
          </a:p>
        </p:txBody>
      </p:sp>
    </p:spTree>
    <p:extLst>
      <p:ext uri="{BB962C8B-B14F-4D97-AF65-F5344CB8AC3E}">
        <p14:creationId xmlns:p14="http://schemas.microsoft.com/office/powerpoint/2010/main" val="5479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to CoPilot, I can now just tell the AI what I want to build, and it will generate everything for me. And we all know that AI is infallible, so as a good program manager I can now push this directly into our production systems.</a:t>
            </a:r>
          </a:p>
        </p:txBody>
      </p:sp>
      <p:sp>
        <p:nvSpPr>
          <p:cNvPr id="4" name="Slide Number Placeholder 3"/>
          <p:cNvSpPr>
            <a:spLocks noGrp="1"/>
          </p:cNvSpPr>
          <p:nvPr>
            <p:ph type="sldNum" sz="quarter" idx="5"/>
          </p:nvPr>
        </p:nvSpPr>
        <p:spPr/>
        <p:txBody>
          <a:bodyPr/>
          <a:lstStyle/>
          <a:p>
            <a:fld id="{B8BF1B80-CE34-4180-B8C9-259CFA65CA85}" type="slidenum">
              <a:rPr lang="en-US" smtClean="0"/>
              <a:t>7</a:t>
            </a:fld>
            <a:endParaRPr lang="en-US"/>
          </a:p>
        </p:txBody>
      </p:sp>
    </p:spTree>
    <p:extLst>
      <p:ext uri="{BB962C8B-B14F-4D97-AF65-F5344CB8AC3E}">
        <p14:creationId xmlns:p14="http://schemas.microsoft.com/office/powerpoint/2010/main" val="347956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wait to have my little army of AI engineers. They might still not do what I want, but at least I can just reboot them when I get annoyed. Or in the case of CoPilot, just wait for it to hang up on itself.</a:t>
            </a:r>
          </a:p>
        </p:txBody>
      </p:sp>
      <p:sp>
        <p:nvSpPr>
          <p:cNvPr id="4" name="Slide Number Placeholder 3"/>
          <p:cNvSpPr>
            <a:spLocks noGrp="1"/>
          </p:cNvSpPr>
          <p:nvPr>
            <p:ph type="sldNum" sz="quarter" idx="5"/>
          </p:nvPr>
        </p:nvSpPr>
        <p:spPr/>
        <p:txBody>
          <a:bodyPr/>
          <a:lstStyle/>
          <a:p>
            <a:fld id="{B8BF1B80-CE34-4180-B8C9-259CFA65CA85}" type="slidenum">
              <a:rPr lang="en-US" smtClean="0"/>
              <a:t>8</a:t>
            </a:fld>
            <a:endParaRPr lang="en-US"/>
          </a:p>
        </p:txBody>
      </p:sp>
    </p:spTree>
    <p:extLst>
      <p:ext uri="{BB962C8B-B14F-4D97-AF65-F5344CB8AC3E}">
        <p14:creationId xmlns:p14="http://schemas.microsoft.com/office/powerpoint/2010/main" val="335668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customers! Building a service would be so much easier if we didn’t have all these customers. They take up so much of my time, that I could be spending on making our SCRUM board look nice!</a:t>
            </a:r>
          </a:p>
        </p:txBody>
      </p:sp>
      <p:sp>
        <p:nvSpPr>
          <p:cNvPr id="4" name="Slide Number Placeholder 3"/>
          <p:cNvSpPr>
            <a:spLocks noGrp="1"/>
          </p:cNvSpPr>
          <p:nvPr>
            <p:ph type="sldNum" sz="quarter" idx="5"/>
          </p:nvPr>
        </p:nvSpPr>
        <p:spPr/>
        <p:txBody>
          <a:bodyPr/>
          <a:lstStyle/>
          <a:p>
            <a:fld id="{B8BF1B80-CE34-4180-B8C9-259CFA65CA85}" type="slidenum">
              <a:rPr lang="en-US" smtClean="0"/>
              <a:t>9</a:t>
            </a:fld>
            <a:endParaRPr lang="en-US"/>
          </a:p>
        </p:txBody>
      </p:sp>
    </p:spTree>
    <p:extLst>
      <p:ext uri="{BB962C8B-B14F-4D97-AF65-F5344CB8AC3E}">
        <p14:creationId xmlns:p14="http://schemas.microsoft.com/office/powerpoint/2010/main" val="74841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554E-9C07-F19C-EEEC-4FF49AD90B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EFBC03-ED5F-0E1B-BDD4-69555BAFF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211CB-2C82-1A1B-80A2-072053CD250B}"/>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E311B153-A854-689C-C66E-A17CBD004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12CD9-C584-5C31-7E60-BE9FDDF79DB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4110951593"/>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38FB-7CE1-52D2-2662-C6A8857695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4CB650-D840-463A-8876-8AA8638F9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7162B-CEC4-30D9-6CEF-F642028482FA}"/>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F041C3B9-4318-29D2-14C5-F11A33C02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72435-731D-BDD3-03DE-55C162677301}"/>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3761436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97B81-3488-DB95-6DD1-0B36A4FEB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CA58AD-BE91-76CA-6A3C-4C7B4EE20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109DB-CB58-2995-E0AE-42A394C6C996}"/>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25B79C42-0BB8-6E66-0733-FB4AF71D3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DF271-8394-E60A-E2CB-8BE03DFA202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58499676"/>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CF88-1065-679A-7AB8-04EA45B46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9AFEAC-9024-1236-7B87-A218F23850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BA38C-51DA-0958-F6F6-EBDC50EED484}"/>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1C705FC2-CC66-3D57-C3F8-186B9CAD8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1E980-2666-7D88-065F-FF3D2B8B0D7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85972813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E757-A52B-4F48-A5E0-8B11A335F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AC8839-67E4-1493-4412-19F01896D3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B3C54-265C-82CD-FBC0-93C07F3C0EC8}"/>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7F74EB27-10E4-052B-99C9-FCB18FAFC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953FF-5CD4-FE8A-7211-715306D8AF3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426264469"/>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8B0F-1891-7386-E125-4756C3D7B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8FD79-BC09-2041-E2D3-A09D54DC55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FA21F5-6242-5854-B96A-F287703E0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399ACE-FC52-4567-333A-B4BF15438317}"/>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6" name="Footer Placeholder 5">
            <a:extLst>
              <a:ext uri="{FF2B5EF4-FFF2-40B4-BE49-F238E27FC236}">
                <a16:creationId xmlns:a16="http://schemas.microsoft.com/office/drawing/2014/main" id="{2AB3F471-4EC0-751A-5E6C-4F38C2AAC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C470F-969D-E462-1070-B98268C2E50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91646813"/>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5AEC-C369-69C1-D34F-7F12C4F549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656E8F-2945-8350-E13B-3F6B7B7352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5F76A-F1A4-1C91-49AC-963328C11A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1666C6-DD0F-27AC-BABD-C2F99DE130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316174-1219-9A66-572B-63486DA69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B2239-414D-00C5-06E1-CDED3D4AAB0B}"/>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8" name="Footer Placeholder 7">
            <a:extLst>
              <a:ext uri="{FF2B5EF4-FFF2-40B4-BE49-F238E27FC236}">
                <a16:creationId xmlns:a16="http://schemas.microsoft.com/office/drawing/2014/main" id="{BC8F7FC4-8126-BDAE-0757-FDE4AD5A1E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B43B34-CAF6-2C92-0210-E0B6878CE8D5}"/>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806237171"/>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E4E2-844B-097B-A72A-1CB701611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D6878-2F63-7219-A7EC-17C26354B5BE}"/>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4" name="Footer Placeholder 3">
            <a:extLst>
              <a:ext uri="{FF2B5EF4-FFF2-40B4-BE49-F238E27FC236}">
                <a16:creationId xmlns:a16="http://schemas.microsoft.com/office/drawing/2014/main" id="{E857E146-DA6C-C55F-BA0A-05C7198E8F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022710-11D8-077F-98CD-AC31988A0C66}"/>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120126431"/>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77714-553E-A56E-23B2-4B7260B5D7E2}"/>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3" name="Footer Placeholder 2">
            <a:extLst>
              <a:ext uri="{FF2B5EF4-FFF2-40B4-BE49-F238E27FC236}">
                <a16:creationId xmlns:a16="http://schemas.microsoft.com/office/drawing/2014/main" id="{55900692-0E19-34CB-C1CC-F468FBDEA7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595A65-FE8B-4D07-35A5-0C9B023513BF}"/>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19293608"/>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39A8-F864-90E0-8CA6-C9807068C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12490C-C596-1BCB-26C9-0BB99CE29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F489AC-78D5-CD77-1715-214007647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5544D3-5DDA-14B4-5DF4-F8E72181295F}"/>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6" name="Footer Placeholder 5">
            <a:extLst>
              <a:ext uri="{FF2B5EF4-FFF2-40B4-BE49-F238E27FC236}">
                <a16:creationId xmlns:a16="http://schemas.microsoft.com/office/drawing/2014/main" id="{29270B0A-07EB-5374-568C-4AB26827B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69585-5C25-9038-A5A3-9BB58357B2F2}"/>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19475449"/>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689E-EF20-0718-3127-8A9516BC4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15831-796C-CE43-A248-EC4B629DBB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9AE8EE-F9C0-0B79-0B0F-F6ED631DC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97141-09EB-19A6-C4DA-58ED88F2B532}"/>
              </a:ext>
            </a:extLst>
          </p:cNvPr>
          <p:cNvSpPr>
            <a:spLocks noGrp="1"/>
          </p:cNvSpPr>
          <p:nvPr>
            <p:ph type="dt" sz="half" idx="10"/>
          </p:nvPr>
        </p:nvSpPr>
        <p:spPr/>
        <p:txBody>
          <a:bodyPr/>
          <a:lstStyle/>
          <a:p>
            <a:fld id="{ACAD61FB-8E66-4EAE-8C84-5980D70AE8C0}" type="datetimeFigureOut">
              <a:rPr lang="en-US" smtClean="0"/>
              <a:t>6/28/24</a:t>
            </a:fld>
            <a:endParaRPr lang="en-US"/>
          </a:p>
        </p:txBody>
      </p:sp>
      <p:sp>
        <p:nvSpPr>
          <p:cNvPr id="6" name="Footer Placeholder 5">
            <a:extLst>
              <a:ext uri="{FF2B5EF4-FFF2-40B4-BE49-F238E27FC236}">
                <a16:creationId xmlns:a16="http://schemas.microsoft.com/office/drawing/2014/main" id="{BADA259A-F5F6-B34C-4F55-6A5D913C6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BE4D8-B095-93D6-D8C7-A80DCC9CAFCD}"/>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269971226"/>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F0250-3262-0AE0-03E3-7968EADD28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87456-E356-6792-BBEE-1102C8477B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291D8-7014-E991-B502-23CEC3A056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AD61FB-8E66-4EAE-8C84-5980D70AE8C0}" type="datetimeFigureOut">
              <a:rPr lang="en-US" smtClean="0"/>
              <a:t>6/28/24</a:t>
            </a:fld>
            <a:endParaRPr lang="en-US"/>
          </a:p>
        </p:txBody>
      </p:sp>
      <p:sp>
        <p:nvSpPr>
          <p:cNvPr id="5" name="Footer Placeholder 4">
            <a:extLst>
              <a:ext uri="{FF2B5EF4-FFF2-40B4-BE49-F238E27FC236}">
                <a16:creationId xmlns:a16="http://schemas.microsoft.com/office/drawing/2014/main" id="{C533DC59-8E58-B281-1091-DA2D8B01FA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863D65-B9A4-0A6F-3FA8-4E8A8F8D9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E91C6D9-CCEC-445E-9591-1B91FE14F7E5}" type="slidenum">
              <a:rPr lang="en-US" smtClean="0"/>
              <a:t>‹#›</a:t>
            </a:fld>
            <a:endParaRPr lang="en-US"/>
          </a:p>
        </p:txBody>
      </p:sp>
    </p:spTree>
    <p:extLst>
      <p:ext uri="{BB962C8B-B14F-4D97-AF65-F5344CB8AC3E}">
        <p14:creationId xmlns:p14="http://schemas.microsoft.com/office/powerpoint/2010/main" val="3920916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9C5786-4309-3658-46BC-E2DDE920E47F}"/>
              </a:ext>
            </a:extLst>
          </p:cNvPr>
          <p:cNvPicPr>
            <a:picLocks noChangeAspect="1"/>
          </p:cNvPicPr>
          <p:nvPr/>
        </p:nvPicPr>
        <p:blipFill rotWithShape="1">
          <a:blip r:embed="rId3">
            <a:alphaModFix amt="50000"/>
          </a:blip>
          <a:srcRect t="24160" b="19590"/>
          <a:stretch/>
        </p:blipFill>
        <p:spPr>
          <a:xfrm>
            <a:off x="20" y="1"/>
            <a:ext cx="12191980" cy="6857999"/>
          </a:xfrm>
          <a:prstGeom prst="rect">
            <a:avLst/>
          </a:prstGeom>
        </p:spPr>
      </p:pic>
      <p:sp>
        <p:nvSpPr>
          <p:cNvPr id="2" name="Title 1">
            <a:extLst>
              <a:ext uri="{FF2B5EF4-FFF2-40B4-BE49-F238E27FC236}">
                <a16:creationId xmlns:a16="http://schemas.microsoft.com/office/drawing/2014/main" id="{148C2487-95FB-8E9B-2AF3-7FF506A09B77}"/>
              </a:ext>
            </a:extLst>
          </p:cNvPr>
          <p:cNvSpPr>
            <a:spLocks noGrp="1"/>
          </p:cNvSpPr>
          <p:nvPr>
            <p:ph type="ctrTitle"/>
          </p:nvPr>
        </p:nvSpPr>
        <p:spPr>
          <a:xfrm>
            <a:off x="1524000" y="1122362"/>
            <a:ext cx="9144000" cy="2900518"/>
          </a:xfrm>
        </p:spPr>
        <p:txBody>
          <a:bodyPr>
            <a:normAutofit/>
          </a:bodyPr>
          <a:lstStyle/>
          <a:p>
            <a:r>
              <a:rPr lang="en-US">
                <a:solidFill>
                  <a:srgbClr val="FFFFFF"/>
                </a:solidFill>
              </a:rPr>
              <a:t>Product Managers against humanity</a:t>
            </a:r>
          </a:p>
        </p:txBody>
      </p:sp>
      <p:sp>
        <p:nvSpPr>
          <p:cNvPr id="3" name="Subtitle 2">
            <a:extLst>
              <a:ext uri="{FF2B5EF4-FFF2-40B4-BE49-F238E27FC236}">
                <a16:creationId xmlns:a16="http://schemas.microsoft.com/office/drawing/2014/main" id="{39C35381-932E-4D08-9AC7-4A69430D7F78}"/>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758351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474EA-E113-0927-A860-985DBEF7C45E}"/>
              </a:ext>
            </a:extLst>
          </p:cNvPr>
          <p:cNvPicPr>
            <a:picLocks noChangeAspect="1"/>
          </p:cNvPicPr>
          <p:nvPr/>
        </p:nvPicPr>
        <p:blipFill>
          <a:blip r:embed="rId3"/>
          <a:stretch>
            <a:fillRect/>
          </a:stretch>
        </p:blipFill>
        <p:spPr>
          <a:xfrm>
            <a:off x="2542679" y="85258"/>
            <a:ext cx="7106642" cy="6687483"/>
          </a:xfrm>
          <a:prstGeom prst="rect">
            <a:avLst/>
          </a:prstGeom>
        </p:spPr>
      </p:pic>
    </p:spTree>
    <p:extLst>
      <p:ext uri="{BB962C8B-B14F-4D97-AF65-F5344CB8AC3E}">
        <p14:creationId xmlns:p14="http://schemas.microsoft.com/office/powerpoint/2010/main" val="570467646"/>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8" name="Rectangle 92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What are AI Hallucinations?">
            <a:extLst>
              <a:ext uri="{FF2B5EF4-FFF2-40B4-BE49-F238E27FC236}">
                <a16:creationId xmlns:a16="http://schemas.microsoft.com/office/drawing/2014/main" id="{84F3B126-664A-F195-8754-9224DA75F9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 r="28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48363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764666"/>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descr="A man speaking at a business conference Speaker at Business Conference and Presentation. Audience at the conference hall. speaker at conference stock pictures, royalty-free photos &amp; images">
            <a:extLst>
              <a:ext uri="{FF2B5EF4-FFF2-40B4-BE49-F238E27FC236}">
                <a16:creationId xmlns:a16="http://schemas.microsoft.com/office/drawing/2014/main" id="{1EA0BF31-95DF-3C42-F06C-DD970692C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532938"/>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Free tomato fruit angry illustration">
            <a:extLst>
              <a:ext uri="{FF2B5EF4-FFF2-40B4-BE49-F238E27FC236}">
                <a16:creationId xmlns:a16="http://schemas.microsoft.com/office/drawing/2014/main" id="{4E45DABF-DFE2-F48A-F768-4F12F6E477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46" b="2351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0778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111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5D68B-1CE0-AEA5-2152-D983A06D4951}"/>
              </a:ext>
            </a:extLst>
          </p:cNvPr>
          <p:cNvPicPr>
            <a:picLocks noChangeAspect="1"/>
          </p:cNvPicPr>
          <p:nvPr/>
        </p:nvPicPr>
        <p:blipFill>
          <a:blip r:embed="rId3"/>
          <a:stretch>
            <a:fillRect/>
          </a:stretch>
        </p:blipFill>
        <p:spPr>
          <a:xfrm>
            <a:off x="0" y="1392990"/>
            <a:ext cx="12192000" cy="4072020"/>
          </a:xfrm>
          <a:prstGeom prst="rect">
            <a:avLst/>
          </a:prstGeom>
        </p:spPr>
      </p:pic>
    </p:spTree>
    <p:extLst>
      <p:ext uri="{BB962C8B-B14F-4D97-AF65-F5344CB8AC3E}">
        <p14:creationId xmlns:p14="http://schemas.microsoft.com/office/powerpoint/2010/main" val="2289812546"/>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ED5DEB-568D-8443-FA30-BB44474BD237}"/>
              </a:ext>
            </a:extLst>
          </p:cNvPr>
          <p:cNvPicPr>
            <a:picLocks noChangeAspect="1"/>
          </p:cNvPicPr>
          <p:nvPr/>
        </p:nvPicPr>
        <p:blipFill>
          <a:blip r:embed="rId3"/>
          <a:stretch>
            <a:fillRect/>
          </a:stretch>
        </p:blipFill>
        <p:spPr>
          <a:xfrm>
            <a:off x="0" y="390275"/>
            <a:ext cx="12192000" cy="6077449"/>
          </a:xfrm>
          <a:prstGeom prst="rect">
            <a:avLst/>
          </a:prstGeom>
        </p:spPr>
      </p:pic>
    </p:spTree>
    <p:extLst>
      <p:ext uri="{BB962C8B-B14F-4D97-AF65-F5344CB8AC3E}">
        <p14:creationId xmlns:p14="http://schemas.microsoft.com/office/powerpoint/2010/main" val="206608239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42BA3F-8F08-634A-BC9F-F4C3C8AD3D31}"/>
              </a:ext>
            </a:extLst>
          </p:cNvPr>
          <p:cNvPicPr>
            <a:picLocks noChangeAspect="1"/>
          </p:cNvPicPr>
          <p:nvPr/>
        </p:nvPicPr>
        <p:blipFill>
          <a:blip r:embed="rId3"/>
          <a:stretch>
            <a:fillRect/>
          </a:stretch>
        </p:blipFill>
        <p:spPr>
          <a:xfrm>
            <a:off x="211511" y="1600559"/>
            <a:ext cx="11768977" cy="3656882"/>
          </a:xfrm>
          <a:prstGeom prst="rect">
            <a:avLst/>
          </a:prstGeom>
        </p:spPr>
      </p:pic>
    </p:spTree>
    <p:extLst>
      <p:ext uri="{BB962C8B-B14F-4D97-AF65-F5344CB8AC3E}">
        <p14:creationId xmlns:p14="http://schemas.microsoft.com/office/powerpoint/2010/main" val="3215431153"/>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01" name="Rectangle 1230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4" name="Picture 6" descr="In Men in Black it never explain how they neuralyze blind people. This is  because you're not supposed to overthink it that hard which is honestly a  pretty reasonable expectation. : r/shittymoviedetails">
            <a:extLst>
              <a:ext uri="{FF2B5EF4-FFF2-40B4-BE49-F238E27FC236}">
                <a16:creationId xmlns:a16="http://schemas.microsoft.com/office/drawing/2014/main" id="{BC5C199B-15AA-63BA-24B2-E2841D297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988219"/>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ree Tequila Lime photo and picture">
            <a:extLst>
              <a:ext uri="{FF2B5EF4-FFF2-40B4-BE49-F238E27FC236}">
                <a16:creationId xmlns:a16="http://schemas.microsoft.com/office/drawing/2014/main" id="{BD8F000C-2C94-B59B-AB37-11EEE6972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802303"/>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585672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5" name="Rectangle 143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340" name="Picture 4" descr="6,754 Robot Hand Human Hand Stock Video Footage - 4K and HD Video Clips |  Shutterstock">
            <a:extLst>
              <a:ext uri="{FF2B5EF4-FFF2-40B4-BE49-F238E27FC236}">
                <a16:creationId xmlns:a16="http://schemas.microsoft.com/office/drawing/2014/main" id="{67532E20-568B-D5C7-D330-7A2308456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55205"/>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5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85994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Free ai generated cyborg taking photos illustration">
            <a:extLst>
              <a:ext uri="{FF2B5EF4-FFF2-40B4-BE49-F238E27FC236}">
                <a16:creationId xmlns:a16="http://schemas.microsoft.com/office/drawing/2014/main" id="{EE630A8E-2AD4-93CC-C6D7-AA49DE83AF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78" b="2588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4102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Free developer workspace code illustration">
            <a:extLst>
              <a:ext uri="{FF2B5EF4-FFF2-40B4-BE49-F238E27FC236}">
                <a16:creationId xmlns:a16="http://schemas.microsoft.com/office/drawing/2014/main" id="{DD5BD02E-BCAC-AEE8-2166-DB0BD5B12A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27139"/>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8" descr="a person working on a computer">
            <a:extLst>
              <a:ext uri="{FF2B5EF4-FFF2-40B4-BE49-F238E27FC236}">
                <a16:creationId xmlns:a16="http://schemas.microsoft.com/office/drawing/2014/main" id="{E608418C-B358-DBB6-1482-64D6DD4B7E79}"/>
              </a:ext>
            </a:extLst>
          </p:cNvPr>
          <p:cNvPicPr>
            <a:picLocks noChangeAspect="1"/>
          </p:cNvPicPr>
          <p:nvPr/>
        </p:nvPicPr>
        <p:blipFill rotWithShape="1">
          <a:blip r:embed="rId3"/>
          <a:srcRect l="38225" r="38225"/>
          <a:stretch/>
        </p:blipFill>
        <p:spPr>
          <a:xfrm>
            <a:off x="0" y="0"/>
            <a:ext cx="2423160" cy="6858001"/>
          </a:xfrm>
          <a:prstGeom prst="rect">
            <a:avLst/>
          </a:prstGeom>
        </p:spPr>
      </p:pic>
      <p:pic>
        <p:nvPicPr>
          <p:cNvPr id="22" name="Picture Placeholder 60" descr="a person working in a factory">
            <a:extLst>
              <a:ext uri="{FF2B5EF4-FFF2-40B4-BE49-F238E27FC236}">
                <a16:creationId xmlns:a16="http://schemas.microsoft.com/office/drawing/2014/main" id="{9E3C238F-F188-82BC-61BE-6ADDDB68A3A2}"/>
              </a:ext>
            </a:extLst>
          </p:cNvPr>
          <p:cNvPicPr>
            <a:picLocks noChangeAspect="1"/>
          </p:cNvPicPr>
          <p:nvPr/>
        </p:nvPicPr>
        <p:blipFill>
          <a:blip r:embed="rId4"/>
          <a:srcRect l="38228" r="38228"/>
          <a:stretch>
            <a:fillRect/>
          </a:stretch>
        </p:blipFill>
        <p:spPr>
          <a:xfrm>
            <a:off x="2459841" y="0"/>
            <a:ext cx="2423160" cy="6858001"/>
          </a:xfrm>
          <a:prstGeom prst="rect">
            <a:avLst/>
          </a:prstGeom>
        </p:spPr>
      </p:pic>
      <p:pic>
        <p:nvPicPr>
          <p:cNvPr id="23" name="Picture Placeholder 62" descr="a person working in a lab">
            <a:extLst>
              <a:ext uri="{FF2B5EF4-FFF2-40B4-BE49-F238E27FC236}">
                <a16:creationId xmlns:a16="http://schemas.microsoft.com/office/drawing/2014/main" id="{620C75DD-C80D-FFD2-234C-C74A2D6135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9" r="39"/>
          <a:stretch/>
        </p:blipFill>
        <p:spPr>
          <a:xfrm>
            <a:off x="4919682" y="0"/>
            <a:ext cx="2423160" cy="6858001"/>
          </a:xfrm>
          <a:prstGeom prst="rect">
            <a:avLst/>
          </a:prstGeom>
        </p:spPr>
      </p:pic>
      <p:pic>
        <p:nvPicPr>
          <p:cNvPr id="24" name="Picture Placeholder 74" descr="a person in a school">
            <a:extLst>
              <a:ext uri="{FF2B5EF4-FFF2-40B4-BE49-F238E27FC236}">
                <a16:creationId xmlns:a16="http://schemas.microsoft.com/office/drawing/2014/main" id="{A96F8EF7-3460-72CC-21DD-28845092D53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4" r="4"/>
          <a:stretch/>
        </p:blipFill>
        <p:spPr>
          <a:xfrm>
            <a:off x="7379523" y="0"/>
            <a:ext cx="2423160" cy="6858001"/>
          </a:xfrm>
          <a:prstGeom prst="rect">
            <a:avLst/>
          </a:prstGeom>
        </p:spPr>
      </p:pic>
      <p:pic>
        <p:nvPicPr>
          <p:cNvPr id="25" name="Picture Placeholder 76" descr="computers">
            <a:extLst>
              <a:ext uri="{FF2B5EF4-FFF2-40B4-BE49-F238E27FC236}">
                <a16:creationId xmlns:a16="http://schemas.microsoft.com/office/drawing/2014/main" id="{757AABF0-D636-30D8-82F8-BB62E1B1F502}"/>
              </a:ext>
            </a:extLst>
          </p:cNvPr>
          <p:cNvPicPr>
            <a:picLocks noChangeAspect="1"/>
          </p:cNvPicPr>
          <p:nvPr/>
        </p:nvPicPr>
        <p:blipFill rotWithShape="1">
          <a:blip r:embed="rId7"/>
          <a:srcRect l="38234" r="39258"/>
          <a:stretch/>
        </p:blipFill>
        <p:spPr>
          <a:xfrm>
            <a:off x="9839365" y="-1"/>
            <a:ext cx="2317746" cy="6858001"/>
          </a:xfrm>
          <a:prstGeom prst="rect">
            <a:avLst/>
          </a:prstGeom>
        </p:spPr>
      </p:pic>
      <p:sp>
        <p:nvSpPr>
          <p:cNvPr id="26" name="Rectangle 25">
            <a:extLst>
              <a:ext uri="{FF2B5EF4-FFF2-40B4-BE49-F238E27FC236}">
                <a16:creationId xmlns:a16="http://schemas.microsoft.com/office/drawing/2014/main" id="{97062369-790D-CA58-DDD2-980609223D3B}"/>
              </a:ext>
              <a:ext uri="{C183D7F6-B498-43B3-948B-1728B52AA6E4}">
                <adec:decorative xmlns:adec="http://schemas.microsoft.com/office/drawing/2017/decorative" val="1"/>
              </a:ext>
            </a:extLst>
          </p:cNvPr>
          <p:cNvSpPr/>
          <p:nvPr/>
        </p:nvSpPr>
        <p:spPr bwMode="auto">
          <a:xfrm>
            <a:off x="0" y="0"/>
            <a:ext cx="12192000" cy="6879774"/>
          </a:xfrm>
          <a:prstGeom prst="rect">
            <a:avLst/>
          </a:prstGeom>
          <a:solidFill>
            <a:srgbClr val="001919">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7" name="Title 1">
            <a:extLst>
              <a:ext uri="{FF2B5EF4-FFF2-40B4-BE49-F238E27FC236}">
                <a16:creationId xmlns:a16="http://schemas.microsoft.com/office/drawing/2014/main" id="{0619C3DE-AD23-38CB-3EEC-885F5060777C}"/>
              </a:ext>
            </a:extLst>
          </p:cNvPr>
          <p:cNvSpPr txBox="1">
            <a:spLocks/>
          </p:cNvSpPr>
          <p:nvPr/>
        </p:nvSpPr>
        <p:spPr>
          <a:xfrm>
            <a:off x="588963" y="457200"/>
            <a:ext cx="11017250" cy="55403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1" i="0" u="none" strike="noStrike" kern="1200" cap="none" spc="0" normalizeH="0" baseline="0" noProof="0">
                <a:ln>
                  <a:noFill/>
                </a:ln>
                <a:solidFill>
                  <a:srgbClr val="FFFFFF"/>
                </a:solidFill>
                <a:effectLst/>
                <a:uLnTx/>
                <a:uFillTx/>
                <a:latin typeface="Segoe UI Semibold" panose="020B0502040204020203" pitchFamily="34" charset="0"/>
                <a:ea typeface="+mj-ea"/>
                <a:cs typeface="Segoe UI Semibold" panose="020B0502040204020203" pitchFamily="34" charset="0"/>
              </a:rPr>
              <a:t>Azure Messaging and Streaming Scale</a:t>
            </a:r>
          </a:p>
        </p:txBody>
      </p:sp>
      <p:sp>
        <p:nvSpPr>
          <p:cNvPr id="28" name="Text Placeholder 2">
            <a:extLst>
              <a:ext uri="{FF2B5EF4-FFF2-40B4-BE49-F238E27FC236}">
                <a16:creationId xmlns:a16="http://schemas.microsoft.com/office/drawing/2014/main" id="{36538A3B-0DB0-A86B-2D5D-2F5A8B37A378}"/>
              </a:ext>
            </a:extLst>
          </p:cNvPr>
          <p:cNvSpPr txBox="1">
            <a:spLocks/>
          </p:cNvSpPr>
          <p:nvPr/>
        </p:nvSpPr>
        <p:spPr>
          <a:xfrm>
            <a:off x="307637" y="2630571"/>
            <a:ext cx="2066472" cy="10956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00" b="0">
                <a:solidFill>
                  <a:srgbClr val="50E6FF"/>
                </a:solidFill>
                <a:latin typeface="Segoe UI Semibold"/>
              </a:rPr>
              <a:t>99.9992%</a:t>
            </a:r>
          </a:p>
          <a:p>
            <a:pPr lvl="2">
              <a:defRPr/>
            </a:pPr>
            <a:r>
              <a:rPr lang="en-US">
                <a:gradFill>
                  <a:gsLst>
                    <a:gs pos="1250">
                      <a:prstClr val="white"/>
                    </a:gs>
                    <a:gs pos="100000">
                      <a:prstClr val="white"/>
                    </a:gs>
                  </a:gsLst>
                  <a:lin ang="5400000" scaled="0"/>
                </a:gradFill>
                <a:latin typeface="Segoe UI"/>
              </a:rPr>
              <a:t>Weekly success rate across messaging</a:t>
            </a:r>
          </a:p>
        </p:txBody>
      </p:sp>
      <p:sp>
        <p:nvSpPr>
          <p:cNvPr id="29" name="Text Placeholder 2">
            <a:extLst>
              <a:ext uri="{FF2B5EF4-FFF2-40B4-BE49-F238E27FC236}">
                <a16:creationId xmlns:a16="http://schemas.microsoft.com/office/drawing/2014/main" id="{850EB341-F645-8EC1-AA7A-519EE39DE902}"/>
              </a:ext>
            </a:extLst>
          </p:cNvPr>
          <p:cNvSpPr txBox="1">
            <a:spLocks/>
          </p:cNvSpPr>
          <p:nvPr/>
        </p:nvSpPr>
        <p:spPr>
          <a:xfrm>
            <a:off x="10147003" y="4744286"/>
            <a:ext cx="1737360" cy="12434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00" b="0">
                <a:solidFill>
                  <a:srgbClr val="50E6FF"/>
                </a:solidFill>
                <a:latin typeface="Segoe UI Semibold"/>
              </a:rPr>
              <a:t>100% </a:t>
            </a:r>
          </a:p>
          <a:p>
            <a:pPr lvl="2">
              <a:defRPr/>
            </a:pPr>
            <a:r>
              <a:rPr lang="en-US" sz="1400">
                <a:gradFill>
                  <a:gsLst>
                    <a:gs pos="1250">
                      <a:prstClr val="white"/>
                    </a:gs>
                    <a:gs pos="100000">
                      <a:prstClr val="white"/>
                    </a:gs>
                  </a:gsLst>
                  <a:lin ang="5400000" scaled="0"/>
                </a:gradFill>
                <a:latin typeface="Segoe UI"/>
              </a:rPr>
              <a:t>Of the top 500 Azure customers use messaging services </a:t>
            </a:r>
          </a:p>
        </p:txBody>
      </p:sp>
      <p:sp>
        <p:nvSpPr>
          <p:cNvPr id="30" name="Text Placeholder 37">
            <a:extLst>
              <a:ext uri="{FF2B5EF4-FFF2-40B4-BE49-F238E27FC236}">
                <a16:creationId xmlns:a16="http://schemas.microsoft.com/office/drawing/2014/main" id="{E6347637-C14F-D02A-FA63-CB40B88062D9}"/>
              </a:ext>
            </a:extLst>
          </p:cNvPr>
          <p:cNvSpPr txBox="1">
            <a:spLocks/>
          </p:cNvSpPr>
          <p:nvPr/>
        </p:nvSpPr>
        <p:spPr>
          <a:xfrm>
            <a:off x="2730798" y="4744285"/>
            <a:ext cx="1952817" cy="13911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&gt;10.6 T</a:t>
            </a:r>
          </a:p>
          <a:p>
            <a:pPr lvl="3">
              <a:defRPr/>
            </a:pPr>
            <a:r>
              <a:rPr lang="en-US" sz="1600">
                <a:gradFill>
                  <a:gsLst>
                    <a:gs pos="1250">
                      <a:sysClr val="window" lastClr="FFFFFF"/>
                    </a:gs>
                    <a:gs pos="100000">
                      <a:sysClr val="window" lastClr="FFFFFF"/>
                    </a:gs>
                  </a:gsLst>
                  <a:lin ang="5400000" scaled="0"/>
                </a:gradFill>
                <a:latin typeface="Segoe UI"/>
              </a:rPr>
              <a:t>Peak requests/day into messaging</a:t>
            </a:r>
          </a:p>
          <a:p>
            <a:pPr lvl="3">
              <a:defRPr/>
            </a:pPr>
            <a:endParaRPr lang="en-US" sz="1600">
              <a:gradFill>
                <a:gsLst>
                  <a:gs pos="1250">
                    <a:sysClr val="window" lastClr="FFFFFF"/>
                  </a:gs>
                  <a:gs pos="100000">
                    <a:sysClr val="window" lastClr="FFFFFF"/>
                  </a:gs>
                </a:gsLst>
                <a:lin ang="5400000" scaled="0"/>
              </a:gradFill>
              <a:latin typeface="Segoe UI"/>
            </a:endParaRPr>
          </a:p>
        </p:txBody>
      </p:sp>
      <p:sp>
        <p:nvSpPr>
          <p:cNvPr id="31" name="Text Placeholder 2">
            <a:extLst>
              <a:ext uri="{FF2B5EF4-FFF2-40B4-BE49-F238E27FC236}">
                <a16:creationId xmlns:a16="http://schemas.microsoft.com/office/drawing/2014/main" id="{E01B143A-1C8D-5691-004B-BB5B91FEC307}"/>
              </a:ext>
            </a:extLst>
          </p:cNvPr>
          <p:cNvSpPr txBox="1">
            <a:spLocks/>
          </p:cNvSpPr>
          <p:nvPr/>
        </p:nvSpPr>
        <p:spPr>
          <a:xfrm>
            <a:off x="10147003" y="2630571"/>
            <a:ext cx="1737360" cy="12865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00" b="0">
                <a:solidFill>
                  <a:srgbClr val="50E6FF"/>
                </a:solidFill>
                <a:latin typeface="Segoe UI Semibold"/>
              </a:rPr>
              <a:t>&gt;77.5 K </a:t>
            </a:r>
          </a:p>
          <a:p>
            <a:pPr lvl="2">
              <a:defRPr/>
            </a:pPr>
            <a:r>
              <a:rPr lang="en-US" sz="1400">
                <a:gradFill>
                  <a:gsLst>
                    <a:gs pos="1250">
                      <a:prstClr val="white"/>
                    </a:gs>
                    <a:gs pos="100000">
                      <a:prstClr val="white"/>
                    </a:gs>
                  </a:gsLst>
                  <a:lin ang="5400000" scaled="0"/>
                </a:gradFill>
                <a:latin typeface="Segoe UI"/>
              </a:rPr>
              <a:t>External Messaging customers</a:t>
            </a:r>
          </a:p>
          <a:p>
            <a:pPr lvl="2">
              <a:defRPr/>
            </a:pPr>
            <a:endParaRPr lang="en-US" sz="1400">
              <a:gradFill>
                <a:gsLst>
                  <a:gs pos="1250">
                    <a:prstClr val="white"/>
                  </a:gs>
                  <a:gs pos="100000">
                    <a:prstClr val="white"/>
                  </a:gs>
                </a:gsLst>
                <a:lin ang="5400000" scaled="0"/>
              </a:gradFill>
              <a:latin typeface="Segoe UI"/>
            </a:endParaRPr>
          </a:p>
        </p:txBody>
      </p:sp>
      <p:sp>
        <p:nvSpPr>
          <p:cNvPr id="32" name="Text Placeholder 38">
            <a:extLst>
              <a:ext uri="{FF2B5EF4-FFF2-40B4-BE49-F238E27FC236}">
                <a16:creationId xmlns:a16="http://schemas.microsoft.com/office/drawing/2014/main" id="{556A1974-19D7-F2FD-A2C1-82DB6DF53B99}"/>
              </a:ext>
            </a:extLst>
          </p:cNvPr>
          <p:cNvSpPr txBox="1">
            <a:spLocks/>
          </p:cNvSpPr>
          <p:nvPr/>
        </p:nvSpPr>
        <p:spPr>
          <a:xfrm>
            <a:off x="5259823" y="2630571"/>
            <a:ext cx="1776800" cy="13911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&gt;475 PB</a:t>
            </a:r>
          </a:p>
          <a:p>
            <a:pPr lvl="2">
              <a:defRPr/>
            </a:pPr>
            <a:r>
              <a:rPr lang="en-US">
                <a:gradFill>
                  <a:gsLst>
                    <a:gs pos="1250">
                      <a:sysClr val="window" lastClr="FFFFFF"/>
                    </a:gs>
                    <a:gs pos="100000">
                      <a:sysClr val="window" lastClr="FFFFFF"/>
                    </a:gs>
                  </a:gsLst>
                  <a:lin ang="5400000" scaled="0"/>
                </a:gradFill>
                <a:latin typeface="Segoe UI"/>
              </a:rPr>
              <a:t>Monthly data volume (egressed)</a:t>
            </a:r>
          </a:p>
          <a:p>
            <a:pPr lvl="2">
              <a:defRPr/>
            </a:pPr>
            <a:endParaRPr lang="en-US">
              <a:gradFill>
                <a:gsLst>
                  <a:gs pos="1250">
                    <a:sysClr val="window" lastClr="FFFFFF"/>
                  </a:gs>
                  <a:gs pos="100000">
                    <a:sysClr val="window" lastClr="FFFFFF"/>
                  </a:gs>
                </a:gsLst>
                <a:lin ang="5400000" scaled="0"/>
              </a:gradFill>
              <a:latin typeface="Segoe UI"/>
            </a:endParaRPr>
          </a:p>
        </p:txBody>
      </p:sp>
      <p:sp>
        <p:nvSpPr>
          <p:cNvPr id="33" name="Text Placeholder 38">
            <a:extLst>
              <a:ext uri="{FF2B5EF4-FFF2-40B4-BE49-F238E27FC236}">
                <a16:creationId xmlns:a16="http://schemas.microsoft.com/office/drawing/2014/main" id="{F28D88F8-0D05-41F6-7C91-0B9D2D46029C}"/>
              </a:ext>
            </a:extLst>
          </p:cNvPr>
          <p:cNvSpPr txBox="1">
            <a:spLocks/>
          </p:cNvSpPr>
          <p:nvPr/>
        </p:nvSpPr>
        <p:spPr>
          <a:xfrm>
            <a:off x="5263707" y="4744286"/>
            <a:ext cx="1992121" cy="18835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&gt;2.08 TB </a:t>
            </a:r>
          </a:p>
          <a:p>
            <a:pPr lvl="2">
              <a:defRPr/>
            </a:pPr>
            <a:r>
              <a:rPr lang="en-US">
                <a:gradFill>
                  <a:gsLst>
                    <a:gs pos="1250">
                      <a:sysClr val="window" lastClr="FFFFFF"/>
                    </a:gs>
                    <a:gs pos="100000">
                      <a:sysClr val="window" lastClr="FFFFFF"/>
                    </a:gs>
                  </a:gsLst>
                  <a:lin ang="5400000" scaled="0"/>
                </a:gradFill>
                <a:latin typeface="Segoe UI"/>
              </a:rPr>
              <a:t>Per minute written at peak written to storage by Event Hubs Capture</a:t>
            </a:r>
          </a:p>
          <a:p>
            <a:pPr lvl="2">
              <a:defRPr/>
            </a:pPr>
            <a:endParaRPr lang="en-US">
              <a:gradFill>
                <a:gsLst>
                  <a:gs pos="1250">
                    <a:sysClr val="window" lastClr="FFFFFF"/>
                  </a:gs>
                  <a:gs pos="100000">
                    <a:sysClr val="window" lastClr="FFFFFF"/>
                  </a:gs>
                </a:gsLst>
                <a:lin ang="5400000" scaled="0"/>
              </a:gradFill>
              <a:latin typeface="Segoe UI"/>
            </a:endParaRPr>
          </a:p>
        </p:txBody>
      </p:sp>
      <p:sp>
        <p:nvSpPr>
          <p:cNvPr id="34" name="Text Placeholder 39">
            <a:extLst>
              <a:ext uri="{FF2B5EF4-FFF2-40B4-BE49-F238E27FC236}">
                <a16:creationId xmlns:a16="http://schemas.microsoft.com/office/drawing/2014/main" id="{2EDA647E-2DFD-8D45-D540-1AF86DB90B60}"/>
              </a:ext>
            </a:extLst>
          </p:cNvPr>
          <p:cNvSpPr txBox="1">
            <a:spLocks/>
          </p:cNvSpPr>
          <p:nvPr/>
        </p:nvSpPr>
        <p:spPr>
          <a:xfrm>
            <a:off x="7722423" y="2630571"/>
            <a:ext cx="1737360" cy="16373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&gt;1.45 M</a:t>
            </a:r>
          </a:p>
          <a:p>
            <a:pPr lvl="2">
              <a:defRPr/>
            </a:pPr>
            <a:r>
              <a:rPr lang="en-US">
                <a:gradFill>
                  <a:gsLst>
                    <a:gs pos="1250">
                      <a:sysClr val="window" lastClr="FFFFFF"/>
                    </a:gs>
                    <a:gs pos="100000">
                      <a:sysClr val="window" lastClr="FFFFFF"/>
                    </a:gs>
                  </a:gsLst>
                  <a:lin ang="5400000" scaled="0"/>
                </a:gradFill>
                <a:latin typeface="Segoe UI"/>
              </a:rPr>
              <a:t>Unique Streaming Jobs processed per month</a:t>
            </a:r>
          </a:p>
          <a:p>
            <a:pPr lvl="2">
              <a:defRPr/>
            </a:pPr>
            <a:endParaRPr lang="en-US">
              <a:gradFill>
                <a:gsLst>
                  <a:gs pos="1250">
                    <a:sysClr val="window" lastClr="FFFFFF"/>
                  </a:gs>
                  <a:gs pos="100000">
                    <a:sysClr val="window" lastClr="FFFFFF"/>
                  </a:gs>
                </a:gsLst>
                <a:lin ang="5400000" scaled="0"/>
              </a:gradFill>
              <a:latin typeface="Segoe UI"/>
            </a:endParaRPr>
          </a:p>
        </p:txBody>
      </p:sp>
      <p:sp>
        <p:nvSpPr>
          <p:cNvPr id="35" name="Text Placeholder 39">
            <a:extLst>
              <a:ext uri="{FF2B5EF4-FFF2-40B4-BE49-F238E27FC236}">
                <a16:creationId xmlns:a16="http://schemas.microsoft.com/office/drawing/2014/main" id="{D026FDC4-1B50-3E83-83B7-F953FA2F128A}"/>
              </a:ext>
            </a:extLst>
          </p:cNvPr>
          <p:cNvSpPr txBox="1">
            <a:spLocks/>
          </p:cNvSpPr>
          <p:nvPr/>
        </p:nvSpPr>
        <p:spPr>
          <a:xfrm>
            <a:off x="339767" y="4744286"/>
            <a:ext cx="2066471" cy="8494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&gt;75,000+</a:t>
            </a:r>
          </a:p>
          <a:p>
            <a:pPr lvl="2">
              <a:defRPr/>
            </a:pPr>
            <a:r>
              <a:rPr lang="en-US">
                <a:gradFill>
                  <a:gsLst>
                    <a:gs pos="1250">
                      <a:sysClr val="window" lastClr="FFFFFF"/>
                    </a:gs>
                    <a:gs pos="100000">
                      <a:sysClr val="window" lastClr="FFFFFF"/>
                    </a:gs>
                  </a:gsLst>
                  <a:lin ang="5400000" scaled="0"/>
                </a:gradFill>
                <a:latin typeface="Segoe UI"/>
              </a:rPr>
              <a:t>VMs run our services</a:t>
            </a:r>
          </a:p>
        </p:txBody>
      </p:sp>
      <p:sp>
        <p:nvSpPr>
          <p:cNvPr id="36" name="Text Placeholder 22">
            <a:extLst>
              <a:ext uri="{FF2B5EF4-FFF2-40B4-BE49-F238E27FC236}">
                <a16:creationId xmlns:a16="http://schemas.microsoft.com/office/drawing/2014/main" id="{E9686F97-752F-F60B-006B-6003DE7BBAF3}"/>
              </a:ext>
            </a:extLst>
          </p:cNvPr>
          <p:cNvSpPr txBox="1">
            <a:spLocks/>
          </p:cNvSpPr>
          <p:nvPr/>
        </p:nvSpPr>
        <p:spPr>
          <a:xfrm>
            <a:off x="7723610" y="4744286"/>
            <a:ext cx="1916074" cy="13911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&gt;13.28 T </a:t>
            </a:r>
          </a:p>
          <a:p>
            <a:pPr lvl="2">
              <a:defRPr/>
            </a:pPr>
            <a:r>
              <a:rPr lang="en-US">
                <a:gradFill>
                  <a:gsLst>
                    <a:gs pos="1250">
                      <a:sysClr val="window" lastClr="FFFFFF"/>
                    </a:gs>
                    <a:gs pos="100000">
                      <a:sysClr val="window" lastClr="FFFFFF"/>
                    </a:gs>
                  </a:gsLst>
                  <a:lin ang="5400000" scaled="0"/>
                </a:gradFill>
                <a:latin typeface="Segoe UI"/>
              </a:rPr>
              <a:t>Streaming Events processed monthly</a:t>
            </a:r>
          </a:p>
          <a:p>
            <a:pPr lvl="2">
              <a:defRPr/>
            </a:pPr>
            <a:endParaRPr lang="en-US">
              <a:gradFill>
                <a:gsLst>
                  <a:gs pos="1250">
                    <a:sysClr val="window" lastClr="FFFFFF"/>
                  </a:gs>
                  <a:gs pos="100000">
                    <a:sysClr val="window" lastClr="FFFFFF"/>
                  </a:gs>
                </a:gsLst>
                <a:lin ang="5400000" scaled="0"/>
              </a:gradFill>
              <a:latin typeface="Segoe UI"/>
            </a:endParaRPr>
          </a:p>
        </p:txBody>
      </p:sp>
      <p:sp>
        <p:nvSpPr>
          <p:cNvPr id="37" name="Text Placeholder 39">
            <a:extLst>
              <a:ext uri="{FF2B5EF4-FFF2-40B4-BE49-F238E27FC236}">
                <a16:creationId xmlns:a16="http://schemas.microsoft.com/office/drawing/2014/main" id="{17221493-CC3E-509C-9B7A-D3C40273F8FA}"/>
              </a:ext>
            </a:extLst>
          </p:cNvPr>
          <p:cNvSpPr txBox="1">
            <a:spLocks/>
          </p:cNvSpPr>
          <p:nvPr/>
        </p:nvSpPr>
        <p:spPr>
          <a:xfrm>
            <a:off x="2902678" y="2630570"/>
            <a:ext cx="1870490" cy="13911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&gt;305.2 T</a:t>
            </a:r>
          </a:p>
          <a:p>
            <a:pPr lvl="2">
              <a:defRPr/>
            </a:pPr>
            <a:r>
              <a:rPr lang="en-US">
                <a:gradFill>
                  <a:gsLst>
                    <a:gs pos="1250">
                      <a:sysClr val="window" lastClr="FFFFFF"/>
                    </a:gs>
                    <a:gs pos="100000">
                      <a:sysClr val="window" lastClr="FFFFFF"/>
                    </a:gs>
                  </a:gsLst>
                  <a:lin ang="5400000" scaled="0"/>
                </a:gradFill>
                <a:latin typeface="Segoe UI"/>
              </a:rPr>
              <a:t>Monthly Requests across messaging</a:t>
            </a:r>
          </a:p>
          <a:p>
            <a:pPr lvl="2">
              <a:defRPr/>
            </a:pPr>
            <a:endParaRPr lang="en-US">
              <a:gradFill>
                <a:gsLst>
                  <a:gs pos="1250">
                    <a:sysClr val="window" lastClr="FFFFFF"/>
                  </a:gs>
                  <a:gs pos="100000">
                    <a:sysClr val="window" lastClr="FFFFFF"/>
                  </a:gs>
                </a:gsLst>
                <a:lin ang="5400000" scaled="0"/>
              </a:gradFill>
              <a:latin typeface="Segoe UI"/>
            </a:endParaRPr>
          </a:p>
        </p:txBody>
      </p:sp>
    </p:spTree>
    <p:extLst>
      <p:ext uri="{BB962C8B-B14F-4D97-AF65-F5344CB8AC3E}">
        <p14:creationId xmlns:p14="http://schemas.microsoft.com/office/powerpoint/2010/main" val="2634851879"/>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200"/>
                                        <p:tgtEl>
                                          <p:spTgt spid="28">
                                            <p:txEl>
                                              <p:pRg st="0" end="0"/>
                                            </p:txEl>
                                          </p:spTgt>
                                        </p:tgtEl>
                                      </p:cBhvr>
                                    </p:animEffect>
                                    <p:anim calcmode="lin" valueType="num">
                                      <p:cBhvr>
                                        <p:cTn id="12" dur="2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3" dur="200" fill="hold"/>
                                        <p:tgtEl>
                                          <p:spTgt spid="2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8">
                                            <p:txEl>
                                              <p:pRg st="1" end="1"/>
                                            </p:txEl>
                                          </p:spTgt>
                                        </p:tgtEl>
                                        <p:attrNameLst>
                                          <p:attrName>style.visibility</p:attrName>
                                        </p:attrNameLst>
                                      </p:cBhvr>
                                      <p:to>
                                        <p:strVal val="visible"/>
                                      </p:to>
                                    </p:set>
                                    <p:animEffect transition="in" filter="fade">
                                      <p:cBhvr>
                                        <p:cTn id="16" dur="200"/>
                                        <p:tgtEl>
                                          <p:spTgt spid="28">
                                            <p:txEl>
                                              <p:pRg st="1" end="1"/>
                                            </p:txEl>
                                          </p:spTgt>
                                        </p:tgtEl>
                                      </p:cBhvr>
                                    </p:animEffect>
                                    <p:anim calcmode="lin" valueType="num">
                                      <p:cBhvr>
                                        <p:cTn id="17" dur="2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18" dur="20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par>
                          <p:cTn id="19" fill="hold">
                            <p:stCondLst>
                              <p:cond delay="1200"/>
                            </p:stCondLst>
                            <p:childTnLst>
                              <p:par>
                                <p:cTn id="20" presetID="42" presetClass="entr" presetSubtype="0" fill="hold" grpId="0" nodeType="after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Effect transition="in" filter="fade">
                                      <p:cBhvr>
                                        <p:cTn id="22" dur="200"/>
                                        <p:tgtEl>
                                          <p:spTgt spid="29">
                                            <p:txEl>
                                              <p:pRg st="0" end="0"/>
                                            </p:txEl>
                                          </p:spTgt>
                                        </p:tgtEl>
                                      </p:cBhvr>
                                    </p:animEffect>
                                    <p:anim calcmode="lin" valueType="num">
                                      <p:cBhvr>
                                        <p:cTn id="23" dur="2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24" dur="200" fill="hold"/>
                                        <p:tgtEl>
                                          <p:spTgt spid="29">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animEffect transition="in" filter="fade">
                                      <p:cBhvr>
                                        <p:cTn id="27" dur="200"/>
                                        <p:tgtEl>
                                          <p:spTgt spid="29">
                                            <p:txEl>
                                              <p:pRg st="1" end="1"/>
                                            </p:txEl>
                                          </p:spTgt>
                                        </p:tgtEl>
                                      </p:cBhvr>
                                    </p:animEffect>
                                    <p:anim calcmode="lin" valueType="num">
                                      <p:cBhvr>
                                        <p:cTn id="28" dur="2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29" dur="2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par>
                          <p:cTn id="30" fill="hold">
                            <p:stCondLst>
                              <p:cond delay="1400"/>
                            </p:stCondLst>
                            <p:childTnLst>
                              <p:par>
                                <p:cTn id="31" presetID="42"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250"/>
                                        <p:tgtEl>
                                          <p:spTgt spid="30"/>
                                        </p:tgtEl>
                                      </p:cBhvr>
                                    </p:animEffect>
                                    <p:anim calcmode="lin" valueType="num">
                                      <p:cBhvr>
                                        <p:cTn id="34" dur="250" fill="hold"/>
                                        <p:tgtEl>
                                          <p:spTgt spid="30"/>
                                        </p:tgtEl>
                                        <p:attrNameLst>
                                          <p:attrName>ppt_x</p:attrName>
                                        </p:attrNameLst>
                                      </p:cBhvr>
                                      <p:tavLst>
                                        <p:tav tm="0">
                                          <p:val>
                                            <p:strVal val="#ppt_x"/>
                                          </p:val>
                                        </p:tav>
                                        <p:tav tm="100000">
                                          <p:val>
                                            <p:strVal val="#ppt_x"/>
                                          </p:val>
                                        </p:tav>
                                      </p:tavLst>
                                    </p:anim>
                                    <p:anim calcmode="lin" valueType="num">
                                      <p:cBhvr>
                                        <p:cTn id="35" dur="250" fill="hold"/>
                                        <p:tgtEl>
                                          <p:spTgt spid="30"/>
                                        </p:tgtEl>
                                        <p:attrNameLst>
                                          <p:attrName>ppt_y</p:attrName>
                                        </p:attrNameLst>
                                      </p:cBhvr>
                                      <p:tavLst>
                                        <p:tav tm="0">
                                          <p:val>
                                            <p:strVal val="#ppt_y+.1"/>
                                          </p:val>
                                        </p:tav>
                                        <p:tav tm="100000">
                                          <p:val>
                                            <p:strVal val="#ppt_y"/>
                                          </p:val>
                                        </p:tav>
                                      </p:tavLst>
                                    </p:anim>
                                  </p:childTnLst>
                                </p:cTn>
                              </p:par>
                            </p:childTnLst>
                          </p:cTn>
                        </p:par>
                        <p:par>
                          <p:cTn id="36" fill="hold">
                            <p:stCondLst>
                              <p:cond delay="1650"/>
                            </p:stCondLst>
                            <p:childTnLst>
                              <p:par>
                                <p:cTn id="37" presetID="42" presetClass="entr" presetSubtype="0" fill="hold" grpId="0" nodeType="afterEffect">
                                  <p:stCondLst>
                                    <p:cond delay="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fade">
                                      <p:cBhvr>
                                        <p:cTn id="39" dur="200"/>
                                        <p:tgtEl>
                                          <p:spTgt spid="31">
                                            <p:txEl>
                                              <p:pRg st="0" end="0"/>
                                            </p:txEl>
                                          </p:spTgt>
                                        </p:tgtEl>
                                      </p:cBhvr>
                                    </p:animEffect>
                                    <p:anim calcmode="lin" valueType="num">
                                      <p:cBhvr>
                                        <p:cTn id="40" dur="2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1" dur="200" fill="hold"/>
                                        <p:tgtEl>
                                          <p:spTgt spid="31">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1">
                                            <p:txEl>
                                              <p:pRg st="1" end="1"/>
                                            </p:txEl>
                                          </p:spTgt>
                                        </p:tgtEl>
                                        <p:attrNameLst>
                                          <p:attrName>style.visibility</p:attrName>
                                        </p:attrNameLst>
                                      </p:cBhvr>
                                      <p:to>
                                        <p:strVal val="visible"/>
                                      </p:to>
                                    </p:set>
                                    <p:animEffect transition="in" filter="fade">
                                      <p:cBhvr>
                                        <p:cTn id="44" dur="200"/>
                                        <p:tgtEl>
                                          <p:spTgt spid="31">
                                            <p:txEl>
                                              <p:pRg st="1" end="1"/>
                                            </p:txEl>
                                          </p:spTgt>
                                        </p:tgtEl>
                                      </p:cBhvr>
                                    </p:animEffect>
                                    <p:anim calcmode="lin" valueType="num">
                                      <p:cBhvr>
                                        <p:cTn id="45" dur="2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46" dur="200" fill="hold"/>
                                        <p:tgtEl>
                                          <p:spTgt spid="31">
                                            <p:txEl>
                                              <p:pRg st="1" end="1"/>
                                            </p:txEl>
                                          </p:spTgt>
                                        </p:tgtEl>
                                        <p:attrNameLst>
                                          <p:attrName>ppt_y</p:attrName>
                                        </p:attrNameLst>
                                      </p:cBhvr>
                                      <p:tavLst>
                                        <p:tav tm="0">
                                          <p:val>
                                            <p:strVal val="#ppt_y+.1"/>
                                          </p:val>
                                        </p:tav>
                                        <p:tav tm="100000">
                                          <p:val>
                                            <p:strVal val="#ppt_y"/>
                                          </p:val>
                                        </p:tav>
                                      </p:tavLst>
                                    </p:anim>
                                  </p:childTnLst>
                                </p:cTn>
                              </p:par>
                            </p:childTnLst>
                          </p:cTn>
                        </p:par>
                        <p:par>
                          <p:cTn id="47" fill="hold">
                            <p:stCondLst>
                              <p:cond delay="1850"/>
                            </p:stCondLst>
                            <p:childTnLst>
                              <p:par>
                                <p:cTn id="48" presetID="42"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250"/>
                                        <p:tgtEl>
                                          <p:spTgt spid="32"/>
                                        </p:tgtEl>
                                      </p:cBhvr>
                                    </p:animEffect>
                                    <p:anim calcmode="lin" valueType="num">
                                      <p:cBhvr>
                                        <p:cTn id="51" dur="250" fill="hold"/>
                                        <p:tgtEl>
                                          <p:spTgt spid="32"/>
                                        </p:tgtEl>
                                        <p:attrNameLst>
                                          <p:attrName>ppt_x</p:attrName>
                                        </p:attrNameLst>
                                      </p:cBhvr>
                                      <p:tavLst>
                                        <p:tav tm="0">
                                          <p:val>
                                            <p:strVal val="#ppt_x"/>
                                          </p:val>
                                        </p:tav>
                                        <p:tav tm="100000">
                                          <p:val>
                                            <p:strVal val="#ppt_x"/>
                                          </p:val>
                                        </p:tav>
                                      </p:tavLst>
                                    </p:anim>
                                    <p:anim calcmode="lin" valueType="num">
                                      <p:cBhvr>
                                        <p:cTn id="52" dur="250" fill="hold"/>
                                        <p:tgtEl>
                                          <p:spTgt spid="32"/>
                                        </p:tgtEl>
                                        <p:attrNameLst>
                                          <p:attrName>ppt_y</p:attrName>
                                        </p:attrNameLst>
                                      </p:cBhvr>
                                      <p:tavLst>
                                        <p:tav tm="0">
                                          <p:val>
                                            <p:strVal val="#ppt_y+.1"/>
                                          </p:val>
                                        </p:tav>
                                        <p:tav tm="100000">
                                          <p:val>
                                            <p:strVal val="#ppt_y"/>
                                          </p:val>
                                        </p:tav>
                                      </p:tavLst>
                                    </p:anim>
                                  </p:childTnLst>
                                </p:cTn>
                              </p:par>
                            </p:childTnLst>
                          </p:cTn>
                        </p:par>
                        <p:par>
                          <p:cTn id="53" fill="hold">
                            <p:stCondLst>
                              <p:cond delay="2100"/>
                            </p:stCondLst>
                            <p:childTnLst>
                              <p:par>
                                <p:cTn id="54" presetID="42"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250"/>
                                        <p:tgtEl>
                                          <p:spTgt spid="33"/>
                                        </p:tgtEl>
                                      </p:cBhvr>
                                    </p:animEffect>
                                    <p:anim calcmode="lin" valueType="num">
                                      <p:cBhvr>
                                        <p:cTn id="57" dur="250" fill="hold"/>
                                        <p:tgtEl>
                                          <p:spTgt spid="33"/>
                                        </p:tgtEl>
                                        <p:attrNameLst>
                                          <p:attrName>ppt_x</p:attrName>
                                        </p:attrNameLst>
                                      </p:cBhvr>
                                      <p:tavLst>
                                        <p:tav tm="0">
                                          <p:val>
                                            <p:strVal val="#ppt_x"/>
                                          </p:val>
                                        </p:tav>
                                        <p:tav tm="100000">
                                          <p:val>
                                            <p:strVal val="#ppt_x"/>
                                          </p:val>
                                        </p:tav>
                                      </p:tavLst>
                                    </p:anim>
                                    <p:anim calcmode="lin" valueType="num">
                                      <p:cBhvr>
                                        <p:cTn id="58" dur="250" fill="hold"/>
                                        <p:tgtEl>
                                          <p:spTgt spid="33"/>
                                        </p:tgtEl>
                                        <p:attrNameLst>
                                          <p:attrName>ppt_y</p:attrName>
                                        </p:attrNameLst>
                                      </p:cBhvr>
                                      <p:tavLst>
                                        <p:tav tm="0">
                                          <p:val>
                                            <p:strVal val="#ppt_y+.1"/>
                                          </p:val>
                                        </p:tav>
                                        <p:tav tm="100000">
                                          <p:val>
                                            <p:strVal val="#ppt_y"/>
                                          </p:val>
                                        </p:tav>
                                      </p:tavLst>
                                    </p:anim>
                                  </p:childTnLst>
                                </p:cTn>
                              </p:par>
                            </p:childTnLst>
                          </p:cTn>
                        </p:par>
                        <p:par>
                          <p:cTn id="59" fill="hold">
                            <p:stCondLst>
                              <p:cond delay="2350"/>
                            </p:stCondLst>
                            <p:childTnLst>
                              <p:par>
                                <p:cTn id="60" presetID="42" presetClass="entr" presetSubtype="0"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250"/>
                                        <p:tgtEl>
                                          <p:spTgt spid="34"/>
                                        </p:tgtEl>
                                      </p:cBhvr>
                                    </p:animEffect>
                                    <p:anim calcmode="lin" valueType="num">
                                      <p:cBhvr>
                                        <p:cTn id="63" dur="250" fill="hold"/>
                                        <p:tgtEl>
                                          <p:spTgt spid="34"/>
                                        </p:tgtEl>
                                        <p:attrNameLst>
                                          <p:attrName>ppt_x</p:attrName>
                                        </p:attrNameLst>
                                      </p:cBhvr>
                                      <p:tavLst>
                                        <p:tav tm="0">
                                          <p:val>
                                            <p:strVal val="#ppt_x"/>
                                          </p:val>
                                        </p:tav>
                                        <p:tav tm="100000">
                                          <p:val>
                                            <p:strVal val="#ppt_x"/>
                                          </p:val>
                                        </p:tav>
                                      </p:tavLst>
                                    </p:anim>
                                    <p:anim calcmode="lin" valueType="num">
                                      <p:cBhvr>
                                        <p:cTn id="64" dur="250" fill="hold"/>
                                        <p:tgtEl>
                                          <p:spTgt spid="34"/>
                                        </p:tgtEl>
                                        <p:attrNameLst>
                                          <p:attrName>ppt_y</p:attrName>
                                        </p:attrNameLst>
                                      </p:cBhvr>
                                      <p:tavLst>
                                        <p:tav tm="0">
                                          <p:val>
                                            <p:strVal val="#ppt_y+.1"/>
                                          </p:val>
                                        </p:tav>
                                        <p:tav tm="100000">
                                          <p:val>
                                            <p:strVal val="#ppt_y"/>
                                          </p:val>
                                        </p:tav>
                                      </p:tavLst>
                                    </p:anim>
                                  </p:childTnLst>
                                </p:cTn>
                              </p:par>
                            </p:childTnLst>
                          </p:cTn>
                        </p:par>
                        <p:par>
                          <p:cTn id="65" fill="hold">
                            <p:stCondLst>
                              <p:cond delay="2600"/>
                            </p:stCondLst>
                            <p:childTnLst>
                              <p:par>
                                <p:cTn id="66" presetID="42" presetClass="entr" presetSubtype="0"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250"/>
                                        <p:tgtEl>
                                          <p:spTgt spid="35"/>
                                        </p:tgtEl>
                                      </p:cBhvr>
                                    </p:animEffect>
                                    <p:anim calcmode="lin" valueType="num">
                                      <p:cBhvr>
                                        <p:cTn id="69" dur="250" fill="hold"/>
                                        <p:tgtEl>
                                          <p:spTgt spid="35"/>
                                        </p:tgtEl>
                                        <p:attrNameLst>
                                          <p:attrName>ppt_x</p:attrName>
                                        </p:attrNameLst>
                                      </p:cBhvr>
                                      <p:tavLst>
                                        <p:tav tm="0">
                                          <p:val>
                                            <p:strVal val="#ppt_x"/>
                                          </p:val>
                                        </p:tav>
                                        <p:tav tm="100000">
                                          <p:val>
                                            <p:strVal val="#ppt_x"/>
                                          </p:val>
                                        </p:tav>
                                      </p:tavLst>
                                    </p:anim>
                                    <p:anim calcmode="lin" valueType="num">
                                      <p:cBhvr>
                                        <p:cTn id="70" dur="250" fill="hold"/>
                                        <p:tgtEl>
                                          <p:spTgt spid="35"/>
                                        </p:tgtEl>
                                        <p:attrNameLst>
                                          <p:attrName>ppt_y</p:attrName>
                                        </p:attrNameLst>
                                      </p:cBhvr>
                                      <p:tavLst>
                                        <p:tav tm="0">
                                          <p:val>
                                            <p:strVal val="#ppt_y+.1"/>
                                          </p:val>
                                        </p:tav>
                                        <p:tav tm="100000">
                                          <p:val>
                                            <p:strVal val="#ppt_y"/>
                                          </p:val>
                                        </p:tav>
                                      </p:tavLst>
                                    </p:anim>
                                  </p:childTnLst>
                                </p:cTn>
                              </p:par>
                            </p:childTnLst>
                          </p:cTn>
                        </p:par>
                        <p:par>
                          <p:cTn id="71" fill="hold">
                            <p:stCondLst>
                              <p:cond delay="2850"/>
                            </p:stCondLst>
                            <p:childTnLst>
                              <p:par>
                                <p:cTn id="72" presetID="42" presetClass="entr" presetSubtype="0"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250"/>
                                        <p:tgtEl>
                                          <p:spTgt spid="36"/>
                                        </p:tgtEl>
                                      </p:cBhvr>
                                    </p:animEffect>
                                    <p:anim calcmode="lin" valueType="num">
                                      <p:cBhvr>
                                        <p:cTn id="75" dur="250" fill="hold"/>
                                        <p:tgtEl>
                                          <p:spTgt spid="36"/>
                                        </p:tgtEl>
                                        <p:attrNameLst>
                                          <p:attrName>ppt_x</p:attrName>
                                        </p:attrNameLst>
                                      </p:cBhvr>
                                      <p:tavLst>
                                        <p:tav tm="0">
                                          <p:val>
                                            <p:strVal val="#ppt_x"/>
                                          </p:val>
                                        </p:tav>
                                        <p:tav tm="100000">
                                          <p:val>
                                            <p:strVal val="#ppt_x"/>
                                          </p:val>
                                        </p:tav>
                                      </p:tavLst>
                                    </p:anim>
                                    <p:anim calcmode="lin" valueType="num">
                                      <p:cBhvr>
                                        <p:cTn id="76" dur="250" fill="hold"/>
                                        <p:tgtEl>
                                          <p:spTgt spid="36"/>
                                        </p:tgtEl>
                                        <p:attrNameLst>
                                          <p:attrName>ppt_y</p:attrName>
                                        </p:attrNameLst>
                                      </p:cBhvr>
                                      <p:tavLst>
                                        <p:tav tm="0">
                                          <p:val>
                                            <p:strVal val="#ppt_y+.1"/>
                                          </p:val>
                                        </p:tav>
                                        <p:tav tm="100000">
                                          <p:val>
                                            <p:strVal val="#ppt_y"/>
                                          </p:val>
                                        </p:tav>
                                      </p:tavLst>
                                    </p:anim>
                                  </p:childTnLst>
                                </p:cTn>
                              </p:par>
                            </p:childTnLst>
                          </p:cTn>
                        </p:par>
                        <p:par>
                          <p:cTn id="77" fill="hold">
                            <p:stCondLst>
                              <p:cond delay="3100"/>
                            </p:stCondLst>
                            <p:childTnLst>
                              <p:par>
                                <p:cTn id="78" presetID="42" presetClass="entr" presetSubtype="0"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250"/>
                                        <p:tgtEl>
                                          <p:spTgt spid="37"/>
                                        </p:tgtEl>
                                      </p:cBhvr>
                                    </p:animEffect>
                                    <p:anim calcmode="lin" valueType="num">
                                      <p:cBhvr>
                                        <p:cTn id="81" dur="250" fill="hold"/>
                                        <p:tgtEl>
                                          <p:spTgt spid="37"/>
                                        </p:tgtEl>
                                        <p:attrNameLst>
                                          <p:attrName>ppt_x</p:attrName>
                                        </p:attrNameLst>
                                      </p:cBhvr>
                                      <p:tavLst>
                                        <p:tav tm="0">
                                          <p:val>
                                            <p:strVal val="#ppt_x"/>
                                          </p:val>
                                        </p:tav>
                                        <p:tav tm="100000">
                                          <p:val>
                                            <p:strVal val="#ppt_x"/>
                                          </p:val>
                                        </p:tav>
                                      </p:tavLst>
                                    </p:anim>
                                    <p:anim calcmode="lin" valueType="num">
                                      <p:cBhvr>
                                        <p:cTn id="82" dur="25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uiExpand="1" build="p"/>
      <p:bldP spid="29" grpId="0" uiExpand="1" build="p"/>
      <p:bldP spid="30" grpId="0"/>
      <p:bldP spid="31" grpId="0" uiExpand="1" build="p"/>
      <p:bldP spid="32" grpId="0"/>
      <p:bldP spid="33" grpId="0"/>
      <p:bldP spid="34" grpId="0"/>
      <p:bldP spid="35" grpId="0"/>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Free Source Code photo and picture">
            <a:extLst>
              <a:ext uri="{FF2B5EF4-FFF2-40B4-BE49-F238E27FC236}">
                <a16:creationId xmlns:a16="http://schemas.microsoft.com/office/drawing/2014/main" id="{5D1D3682-0C91-0577-D4C1-B50D61FBC0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92" b="375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81818"/>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Pilot Android E010028 Error - Microsoft Community">
            <a:extLst>
              <a:ext uri="{FF2B5EF4-FFF2-40B4-BE49-F238E27FC236}">
                <a16:creationId xmlns:a16="http://schemas.microsoft.com/office/drawing/2014/main" id="{90324CBE-18F9-78FD-88A1-01644C7A5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27"/>
          <a:stretch/>
        </p:blipFill>
        <p:spPr bwMode="auto">
          <a:xfrm>
            <a:off x="4444660" y="0"/>
            <a:ext cx="3302680" cy="685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3613"/>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Free Post It Notes Sticky Notes photo and picture">
            <a:extLst>
              <a:ext uri="{FF2B5EF4-FFF2-40B4-BE49-F238E27FC236}">
                <a16:creationId xmlns:a16="http://schemas.microsoft.com/office/drawing/2014/main" id="{B3D48411-6C3A-BC85-E32E-B31E5459B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18" b="1222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9355"/>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5245</TotalTime>
  <Words>1060</Words>
  <Application>Microsoft Macintosh PowerPoint</Application>
  <PresentationFormat>Widescreen</PresentationFormat>
  <Paragraphs>62</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Segoe UI</vt:lpstr>
      <vt:lpstr>Segoe UI Semibold</vt:lpstr>
      <vt:lpstr>Office Theme</vt:lpstr>
      <vt:lpstr>Product Managers against humanity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Eldert Grootenboer</dc:creator>
  <cp:lastModifiedBy>Le Mon</cp:lastModifiedBy>
  <cp:revision>7</cp:revision>
  <dcterms:created xsi:type="dcterms:W3CDTF">2024-06-24T00:37:56Z</dcterms:created>
  <dcterms:modified xsi:type="dcterms:W3CDTF">2024-06-28T14:17:56Z</dcterms:modified>
</cp:coreProperties>
</file>